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477" r:id="rId12"/>
    <p:sldId id="399" r:id="rId13"/>
    <p:sldId id="409" r:id="rId14"/>
    <p:sldId id="481" r:id="rId15"/>
    <p:sldId id="482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2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592004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4521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Basic of JavaScript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Functions in JavaScript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Node Package Manager (NPM)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NodeJS?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445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33234EA-A446-4EA5-ACD6-E9862B715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of JavaScript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61642" cy="486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JS is case-sensitive (80% developers does case-sensitive errors)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Every statement in JS ends with semi-column</a:t>
            </a: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JS Naming convention is camel case, the first letter of any word is small, next consecutive word’s first letter is caps.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742950" lvl="1" indent="-285750" algn="just" defTabSz="914126">
              <a:buFontTx/>
              <a:buChar char="-"/>
            </a:pPr>
            <a:r>
              <a:rPr lang="en-US" sz="1799" b="1" dirty="0">
                <a:solidFill>
                  <a:prstClr val="black"/>
                </a:solidFill>
                <a:latin typeface="Calibri"/>
              </a:rPr>
              <a:t>Ex:- </a:t>
            </a:r>
          </a:p>
          <a:p>
            <a:pPr marL="1200150" lvl="2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iloveindia </a:t>
            </a:r>
            <a:r>
              <a:rPr lang="en-US" sz="1799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 iLoveIndia</a:t>
            </a:r>
          </a:p>
          <a:p>
            <a:pPr marL="1200150" lvl="2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wearelearningJS  weAreLearningJs</a:t>
            </a:r>
          </a:p>
          <a:p>
            <a:pPr marL="285750" indent="-285750">
              <a:buFontTx/>
              <a:buChar char="-"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An array is a collection of values, each value is an item of an array. The index of first item always starts with zero (0)</a:t>
            </a:r>
          </a:p>
          <a:p>
            <a:pPr lvl="1"/>
            <a:r>
              <a:rPr lang="en-US" dirty="0"/>
              <a:t>Syntax for Array</a:t>
            </a:r>
          </a:p>
          <a:p>
            <a:r>
              <a:rPr lang="en-US" dirty="0"/>
              <a:t>	var aItems = [item0, item1,….]</a:t>
            </a:r>
          </a:p>
          <a:p>
            <a:pPr lvl="1"/>
            <a:r>
              <a:rPr lang="en-US" dirty="0"/>
              <a:t>Ex:</a:t>
            </a:r>
          </a:p>
          <a:p>
            <a:pPr lvl="1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myArr = [1, 2, 3, 4, 5];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myArr2 = [‘a’,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‘b’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‘c’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Objects are like structures to contain multiple fields of different kinds.</a:t>
            </a:r>
          </a:p>
          <a:p>
            <a:pPr lvl="1"/>
            <a:r>
              <a:rPr lang="en-US" dirty="0"/>
              <a:t>Syntax for object</a:t>
            </a:r>
          </a:p>
          <a:p>
            <a:r>
              <a:rPr lang="en-US" dirty="0"/>
              <a:t>	var oObjName = { “prop”: value, </a:t>
            </a:r>
          </a:p>
          <a:p>
            <a:pPr lvl="2"/>
            <a:r>
              <a:rPr lang="en-US" dirty="0"/>
              <a:t>	               “prop”: value,</a:t>
            </a:r>
          </a:p>
          <a:p>
            <a:pPr lvl="2"/>
            <a:r>
              <a:rPr lang="en-US" dirty="0"/>
              <a:t>	               “prop”: value }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A1C244C1-257B-485C-B999-F82941EA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2777866"/>
            <a:ext cx="1104900" cy="1463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47017B-3999-413F-8EAC-877E6B6E7633}"/>
              </a:ext>
            </a:extLst>
          </p:cNvPr>
          <p:cNvSpPr txBox="1"/>
          <p:nvPr/>
        </p:nvSpPr>
        <p:spPr>
          <a:xfrm>
            <a:off x="7589708" y="3516196"/>
            <a:ext cx="4149319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Example of an Object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 "empStructure": {</a:t>
            </a:r>
          </a:p>
          <a:p>
            <a:r>
              <a:rPr lang="en-US" dirty="0"/>
              <a:t>	"empNo": 100001,</a:t>
            </a:r>
          </a:p>
          <a:p>
            <a:r>
              <a:rPr lang="en-US" dirty="0"/>
              <a:t>	"empName": “Anubhav",</a:t>
            </a:r>
          </a:p>
          <a:p>
            <a:r>
              <a:rPr lang="en-US" dirty="0"/>
              <a:t>	"salary": 5000,</a:t>
            </a:r>
          </a:p>
          <a:p>
            <a:r>
              <a:rPr lang="en-US" dirty="0"/>
              <a:t>	"currency": “USD"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pic>
        <p:nvPicPr>
          <p:cNvPr id="9" name="table">
            <a:extLst>
              <a:ext uri="{FF2B5EF4-FFF2-40B4-BE49-F238E27FC236}">
                <a16:creationId xmlns:a16="http://schemas.microsoft.com/office/drawing/2014/main" id="{9B42BE4D-E7C9-458D-8C68-A23DEA3F5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73" y="5817598"/>
            <a:ext cx="6626182" cy="52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Functions in JavaScript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63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Functions in JavaScript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JavaScript function is a block of code designed to perform a particular task.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JavaScript function is executed when "something" invokes it (calls it).</a:t>
            </a:r>
            <a:endParaRPr lang="en-US" b="1" i="0" dirty="0">
              <a:solidFill>
                <a:prstClr val="black"/>
              </a:solidFill>
              <a:effectLst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 JavaScript function is defined with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keyword, followed by a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name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followed by parentheses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code to be executed, by the function, is placed inside curly brackets: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{}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Function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parameters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are listed inside the parentheses () in the function definition.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Function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arguments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are 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values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received by the function when it is invoked.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Inside the function, the arguments (the parameters) behave as local variables.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Types of functions</a:t>
            </a:r>
          </a:p>
          <a:p>
            <a:pPr marL="285750" marR="0" lvl="0" indent="-28575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Functions are of 2 types 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	1. Anonymou</a:t>
            </a:r>
            <a:r>
              <a:rPr lang="en-US" dirty="0">
                <a:solidFill>
                  <a:srgbClr val="000000"/>
                </a:solidFill>
              </a:rPr>
              <a:t>s function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function(params) {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	//code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} 			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2. Named Function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function functionName(params) {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	//code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}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260B9B3-F018-49BF-942E-6F94BCFF0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85" y="3429000"/>
            <a:ext cx="3679696" cy="153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/>
            <a:endParaRPr lang="en-US" dirty="0">
              <a:solidFill>
                <a:srgbClr val="181717"/>
              </a:solidFill>
            </a:endParaRPr>
          </a:p>
          <a:p>
            <a:pPr algn="just"/>
            <a:r>
              <a:rPr lang="en-US" dirty="0">
                <a:solidFill>
                  <a:srgbClr val="181717"/>
                </a:solidFill>
                <a:effectLst/>
              </a:rPr>
              <a:t>Npm command to </a:t>
            </a:r>
            <a:r>
              <a:rPr lang="en-US" dirty="0">
                <a:solidFill>
                  <a:srgbClr val="181717"/>
                </a:solidFill>
              </a:rPr>
              <a:t>add NodeJS modules in the Project. </a:t>
            </a:r>
            <a:r>
              <a:rPr lang="en-US" b="1" i="1" dirty="0">
                <a:solidFill>
                  <a:srgbClr val="181717"/>
                </a:solidFill>
              </a:rPr>
              <a:t>‘npm install &lt;package Name&gt;’</a:t>
            </a:r>
          </a:p>
          <a:p>
            <a:pPr algn="just"/>
            <a:endParaRPr lang="en-US" b="1" i="1" dirty="0">
              <a:solidFill>
                <a:srgbClr val="181717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  <a:p>
            <a:pPr algn="just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 is asynchronous Non Blocking Programming language. Also is an event driven programming language.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D01157-36DA-4E68-BF90-C2CB4DC670E8}"/>
              </a:ext>
            </a:extLst>
          </p:cNvPr>
          <p:cNvSpPr/>
          <p:nvPr/>
        </p:nvSpPr>
        <p:spPr>
          <a:xfrm>
            <a:off x="788124" y="5426115"/>
            <a:ext cx="2063931" cy="84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FCE843-43BA-4038-B89B-F1B779A12E71}"/>
              </a:ext>
            </a:extLst>
          </p:cNvPr>
          <p:cNvSpPr/>
          <p:nvPr/>
        </p:nvSpPr>
        <p:spPr>
          <a:xfrm>
            <a:off x="7580810" y="5039029"/>
            <a:ext cx="1602377" cy="17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Server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1A88BF5-CFA1-4D3C-9F2C-BACCDCC91CCC}"/>
              </a:ext>
            </a:extLst>
          </p:cNvPr>
          <p:cNvSpPr/>
          <p:nvPr/>
        </p:nvSpPr>
        <p:spPr>
          <a:xfrm>
            <a:off x="2852055" y="5426115"/>
            <a:ext cx="4728755" cy="494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lowchart: Direct Access Storage 10">
            <a:extLst>
              <a:ext uri="{FF2B5EF4-FFF2-40B4-BE49-F238E27FC236}">
                <a16:creationId xmlns:a16="http://schemas.microsoft.com/office/drawing/2014/main" id="{0170B976-6F25-490E-9CD0-14B42729D299}"/>
              </a:ext>
            </a:extLst>
          </p:cNvPr>
          <p:cNvSpPr/>
          <p:nvPr/>
        </p:nvSpPr>
        <p:spPr>
          <a:xfrm rot="16200000">
            <a:off x="8642737" y="6304311"/>
            <a:ext cx="461554" cy="616131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19CBAC0-B038-42E7-913E-AF69C069FE3A}"/>
              </a:ext>
            </a:extLst>
          </p:cNvPr>
          <p:cNvSpPr/>
          <p:nvPr/>
        </p:nvSpPr>
        <p:spPr>
          <a:xfrm>
            <a:off x="2852055" y="5959907"/>
            <a:ext cx="4728755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14F1BDA6-DD26-4AE4-AA1D-C0C41DB14FA5}"/>
              </a:ext>
            </a:extLst>
          </p:cNvPr>
          <p:cNvSpPr txBox="1"/>
          <p:nvPr/>
        </p:nvSpPr>
        <p:spPr>
          <a:xfrm>
            <a:off x="9392193" y="5039029"/>
            <a:ext cx="2534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</a:t>
            </a:r>
          </a:p>
          <a:p>
            <a:r>
              <a:rPr lang="en-US" dirty="0"/>
              <a:t>ABAP</a:t>
            </a:r>
          </a:p>
          <a:p>
            <a:endParaRPr lang="en-US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6C082AE-9A75-4E9E-AE71-1BAE255C08B7}"/>
              </a:ext>
            </a:extLst>
          </p:cNvPr>
          <p:cNvSpPr txBox="1"/>
          <p:nvPr/>
        </p:nvSpPr>
        <p:spPr>
          <a:xfrm>
            <a:off x="892627" y="6354775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Script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CC8723-2246-4331-9B7C-81F6432A7AE1}"/>
              </a:ext>
            </a:extLst>
          </p:cNvPr>
          <p:cNvSpPr/>
          <p:nvPr/>
        </p:nvSpPr>
        <p:spPr>
          <a:xfrm>
            <a:off x="9392193" y="5590184"/>
            <a:ext cx="116384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 Script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42F9B27-342E-4267-BBA8-6381E6CC4817}"/>
              </a:ext>
            </a:extLst>
          </p:cNvPr>
          <p:cNvSpPr/>
          <p:nvPr/>
        </p:nvSpPr>
        <p:spPr>
          <a:xfrm>
            <a:off x="9487987" y="5959516"/>
            <a:ext cx="1402080" cy="3952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Node JS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F6D3356-6FE9-47FE-9923-AC6DAF1C4D5D}"/>
              </a:ext>
            </a:extLst>
          </p:cNvPr>
          <p:cNvCxnSpPr>
            <a:cxnSpLocks/>
          </p:cNvCxnSpPr>
          <p:nvPr/>
        </p:nvCxnSpPr>
        <p:spPr>
          <a:xfrm>
            <a:off x="8125359" y="1291079"/>
            <a:ext cx="0" cy="5184500"/>
          </a:xfrm>
          <a:prstGeom prst="line">
            <a:avLst/>
          </a:prstGeom>
          <a:noFill/>
          <a:ln w="19050" cap="flat" cmpd="sng" algn="ctr">
            <a:solidFill>
              <a:srgbClr val="FFC000"/>
            </a:solidFill>
            <a:prstDash val="dash"/>
          </a:ln>
          <a:effectLst/>
        </p:spPr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Sequence Diagram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7792E4-70BC-446B-A3A5-227E00EEB05B}"/>
              </a:ext>
            </a:extLst>
          </p:cNvPr>
          <p:cNvSpPr/>
          <p:nvPr/>
        </p:nvSpPr>
        <p:spPr>
          <a:xfrm>
            <a:off x="4488443" y="888521"/>
            <a:ext cx="1471749" cy="40255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UI</a:t>
            </a:r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B275AACD-6667-4722-8A9F-127C785D3E4D}"/>
              </a:ext>
            </a:extLst>
          </p:cNvPr>
          <p:cNvSpPr/>
          <p:nvPr/>
        </p:nvSpPr>
        <p:spPr>
          <a:xfrm>
            <a:off x="1501402" y="792726"/>
            <a:ext cx="600892" cy="498354"/>
          </a:xfrm>
          <a:prstGeom prst="smileyFac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3C12F0-4A30-4B34-B0D7-EC46F33B51E2}"/>
              </a:ext>
            </a:extLst>
          </p:cNvPr>
          <p:cNvSpPr/>
          <p:nvPr/>
        </p:nvSpPr>
        <p:spPr>
          <a:xfrm>
            <a:off x="7366625" y="888520"/>
            <a:ext cx="1471749" cy="40255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Module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E4448B-3DD5-4F23-878C-6DD89326C9AE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801848" y="1291080"/>
            <a:ext cx="0" cy="5184500"/>
          </a:xfrm>
          <a:prstGeom prst="line">
            <a:avLst/>
          </a:prstGeom>
          <a:noFill/>
          <a:ln w="19050" cap="flat" cmpd="sng" algn="ctr">
            <a:solidFill>
              <a:srgbClr val="FFC000"/>
            </a:solidFill>
            <a:prstDash val="dash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AE5179-8E7C-4E1D-89A6-310A51D05DBB}"/>
              </a:ext>
            </a:extLst>
          </p:cNvPr>
          <p:cNvCxnSpPr>
            <a:cxnSpLocks/>
          </p:cNvCxnSpPr>
          <p:nvPr/>
        </p:nvCxnSpPr>
        <p:spPr>
          <a:xfrm>
            <a:off x="5224317" y="1291080"/>
            <a:ext cx="0" cy="5184500"/>
          </a:xfrm>
          <a:prstGeom prst="line">
            <a:avLst/>
          </a:prstGeom>
          <a:noFill/>
          <a:ln w="19050" cap="flat" cmpd="sng" algn="ctr">
            <a:solidFill>
              <a:srgbClr val="FFC000"/>
            </a:solidFill>
            <a:prstDash val="dash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06F23C-DF2D-42F4-9405-047E91C9EB9B}"/>
              </a:ext>
            </a:extLst>
          </p:cNvPr>
          <p:cNvCxnSpPr>
            <a:cxnSpLocks/>
          </p:cNvCxnSpPr>
          <p:nvPr/>
        </p:nvCxnSpPr>
        <p:spPr>
          <a:xfrm>
            <a:off x="1801848" y="1578463"/>
            <a:ext cx="3304903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CA26A02-D2DE-4EF5-93AB-9AB896F69D37}"/>
              </a:ext>
            </a:extLst>
          </p:cNvPr>
          <p:cNvSpPr/>
          <p:nvPr/>
        </p:nvSpPr>
        <p:spPr>
          <a:xfrm>
            <a:off x="5161183" y="1578462"/>
            <a:ext cx="126226" cy="1835323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5A0E8C5-195A-4B93-9D59-C2DACCA23228}"/>
              </a:ext>
            </a:extLst>
          </p:cNvPr>
          <p:cNvCxnSpPr>
            <a:cxnSpLocks/>
          </p:cNvCxnSpPr>
          <p:nvPr/>
        </p:nvCxnSpPr>
        <p:spPr>
          <a:xfrm>
            <a:off x="5287409" y="2240316"/>
            <a:ext cx="2815090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1A20861-3A2B-4BF7-8340-782AFA123DE0}"/>
              </a:ext>
            </a:extLst>
          </p:cNvPr>
          <p:cNvSpPr/>
          <p:nvPr/>
        </p:nvSpPr>
        <p:spPr>
          <a:xfrm>
            <a:off x="8102499" y="2214188"/>
            <a:ext cx="45719" cy="76635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412D28-3241-421D-B914-D68F8A890DBB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310269" y="2980543"/>
            <a:ext cx="2815090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DACE62-DB56-4F37-8436-D9916EB1E281}"/>
              </a:ext>
            </a:extLst>
          </p:cNvPr>
          <p:cNvCxnSpPr>
            <a:cxnSpLocks/>
            <a:stCxn id="39" idx="2"/>
          </p:cNvCxnSpPr>
          <p:nvPr/>
        </p:nvCxnSpPr>
        <p:spPr>
          <a:xfrm flipH="1" flipV="1">
            <a:off x="1801847" y="3413784"/>
            <a:ext cx="3422449" cy="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F55DF63-5E16-48A9-AE0C-EC56C1846FC0}"/>
              </a:ext>
            </a:extLst>
          </p:cNvPr>
          <p:cNvSpPr/>
          <p:nvPr/>
        </p:nvSpPr>
        <p:spPr>
          <a:xfrm>
            <a:off x="1738757" y="1578462"/>
            <a:ext cx="126161" cy="183531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ardrop 44">
            <a:extLst>
              <a:ext uri="{FF2B5EF4-FFF2-40B4-BE49-F238E27FC236}">
                <a16:creationId xmlns:a16="http://schemas.microsoft.com/office/drawing/2014/main" id="{C92E57DC-F35C-4AD8-8283-E552DEE18CC5}"/>
              </a:ext>
            </a:extLst>
          </p:cNvPr>
          <p:cNvSpPr/>
          <p:nvPr/>
        </p:nvSpPr>
        <p:spPr>
          <a:xfrm>
            <a:off x="1032794" y="2008658"/>
            <a:ext cx="505097" cy="711081"/>
          </a:xfrm>
          <a:prstGeom prst="teardrop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1516873-3307-4FEB-8752-65EB610B55DB}"/>
              </a:ext>
            </a:extLst>
          </p:cNvPr>
          <p:cNvCxnSpPr>
            <a:cxnSpLocks/>
          </p:cNvCxnSpPr>
          <p:nvPr/>
        </p:nvCxnSpPr>
        <p:spPr>
          <a:xfrm>
            <a:off x="1801837" y="3973320"/>
            <a:ext cx="330491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5DB637D-5485-4DC1-A73E-BDF96077409D}"/>
              </a:ext>
            </a:extLst>
          </p:cNvPr>
          <p:cNvSpPr/>
          <p:nvPr/>
        </p:nvSpPr>
        <p:spPr>
          <a:xfrm>
            <a:off x="5106751" y="3952982"/>
            <a:ext cx="180646" cy="682170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F98D8C1-8590-4A79-925C-A34344FCCE26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815465" y="4635152"/>
            <a:ext cx="3381609" cy="1397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8678F4-C809-4E8D-A864-33C56F195680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287397" y="4294067"/>
            <a:ext cx="274543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DFE26C-E98C-4CF7-A081-21D4879A9475}"/>
              </a:ext>
            </a:extLst>
          </p:cNvPr>
          <p:cNvSpPr/>
          <p:nvPr/>
        </p:nvSpPr>
        <p:spPr>
          <a:xfrm>
            <a:off x="8062975" y="4294067"/>
            <a:ext cx="115386" cy="1020371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3478A3-D27A-4BDE-976F-A80832B668CC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5317540" y="5314438"/>
            <a:ext cx="2803128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390AA78-0D27-4FC7-A83E-0628864C68EA}"/>
              </a:ext>
            </a:extLst>
          </p:cNvPr>
          <p:cNvSpPr/>
          <p:nvPr/>
        </p:nvSpPr>
        <p:spPr>
          <a:xfrm>
            <a:off x="5139360" y="5296983"/>
            <a:ext cx="129533" cy="682170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08CEF18-D87C-4793-9552-95E03C449EA5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1864918" y="5979153"/>
            <a:ext cx="333920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TextBox 44">
            <a:extLst>
              <a:ext uri="{FF2B5EF4-FFF2-40B4-BE49-F238E27FC236}">
                <a16:creationId xmlns:a16="http://schemas.microsoft.com/office/drawing/2014/main" id="{053A4577-DEAD-4272-9352-A5CB4D7D5782}"/>
              </a:ext>
            </a:extLst>
          </p:cNvPr>
          <p:cNvSpPr txBox="1"/>
          <p:nvPr/>
        </p:nvSpPr>
        <p:spPr>
          <a:xfrm>
            <a:off x="5429651" y="5418943"/>
            <a:ext cx="239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Callbacks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Promise</a:t>
            </a:r>
          </a:p>
        </p:txBody>
      </p:sp>
      <p:sp>
        <p:nvSpPr>
          <p:cNvPr id="55" name="Arrow: Curved Right 54">
            <a:extLst>
              <a:ext uri="{FF2B5EF4-FFF2-40B4-BE49-F238E27FC236}">
                <a16:creationId xmlns:a16="http://schemas.microsoft.com/office/drawing/2014/main" id="{861F130F-A351-4022-A5F4-B9EBA95D91AA}"/>
              </a:ext>
            </a:extLst>
          </p:cNvPr>
          <p:cNvSpPr/>
          <p:nvPr/>
        </p:nvSpPr>
        <p:spPr>
          <a:xfrm rot="10800000">
            <a:off x="8370317" y="2397068"/>
            <a:ext cx="946462" cy="2420983"/>
          </a:xfrm>
          <a:prstGeom prst="curved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F54440D1-6EA4-4E95-8B1A-2B475562C468}"/>
              </a:ext>
            </a:extLst>
          </p:cNvPr>
          <p:cNvSpPr txBox="1"/>
          <p:nvPr/>
        </p:nvSpPr>
        <p:spPr>
          <a:xfrm>
            <a:off x="9513288" y="3298740"/>
            <a:ext cx="164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async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 (in-built)</a:t>
            </a:r>
          </a:p>
        </p:txBody>
      </p:sp>
    </p:spTree>
    <p:extLst>
      <p:ext uri="{BB962C8B-B14F-4D97-AF65-F5344CB8AC3E}">
        <p14:creationId xmlns:p14="http://schemas.microsoft.com/office/powerpoint/2010/main" val="412900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61365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025889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11475</TotalTime>
  <Words>971</Words>
  <Application>Microsoft Office PowerPoint</Application>
  <PresentationFormat>Widescreen</PresentationFormat>
  <Paragraphs>141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694</cp:revision>
  <dcterms:created xsi:type="dcterms:W3CDTF">2016-07-10T03:33:26Z</dcterms:created>
  <dcterms:modified xsi:type="dcterms:W3CDTF">2022-01-04T06:54:52Z</dcterms:modified>
</cp:coreProperties>
</file>